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1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2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τ=4h</c:v>
                </c:pt>
              </c:strCache>
            </c:strRef>
          </c:tx>
          <c:spPr>
            <a:solidFill>
              <a:srgbClr val="22D3EE"/>
            </a:solidFill>
            <a:ln w="25400" cap="flat">
              <a:solidFill>
                <a:srgbClr val="22D3EE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FFFFFF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22D3EE"/>
              </a:solidFill>
              <a:ln w="9525" cap="flat">
                <a:solidFill>
                  <a:srgbClr val="22D3EE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Sheet1!$A$2:$A$14</c:f>
              <c:multiLvlStrCache>
                <c:ptCount val="13"/>
                <c:lvl>
                  <c:pt idx="0">
                    <c:v>0h</c:v>
                  </c:pt>
                  <c:pt idx="1">
                    <c:v>1h</c:v>
                  </c:pt>
                  <c:pt idx="2">
                    <c:v>2h</c:v>
                  </c:pt>
                  <c:pt idx="3">
                    <c:v>3h</c:v>
                  </c:pt>
                  <c:pt idx="4">
                    <c:v>4h</c:v>
                  </c:pt>
                  <c:pt idx="5">
                    <c:v>5h</c:v>
                  </c:pt>
                  <c:pt idx="6">
                    <c:v>6h</c:v>
                  </c:pt>
                  <c:pt idx="7">
                    <c:v>7h</c:v>
                  </c:pt>
                  <c:pt idx="8">
                    <c:v>8h</c:v>
                  </c:pt>
                  <c:pt idx="9">
                    <c:v>9h</c:v>
                  </c:pt>
                  <c:pt idx="10">
                    <c:v>10h</c:v>
                  </c:pt>
                  <c:pt idx="11">
                    <c:v>11h</c:v>
                  </c:pt>
                  <c:pt idx="12">
                    <c:v>12h</c:v>
                  </c:pt>
                </c:lvl>
              </c:multiLvlStrCache>
            </c:multiLvlStr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2.2</c:v>
                </c:pt>
                <c:pt idx="1">
                  <c:v>1.9345609396856858</c:v>
                </c:pt>
                <c:pt idx="2">
                  <c:v>1.72783679165516</c:v>
                </c:pt>
                <c:pt idx="3">
                  <c:v>1.5668398632892178</c:v>
                </c:pt>
                <c:pt idx="4">
                  <c:v>1.4414553294057308</c:v>
                </c:pt>
                <c:pt idx="5">
                  <c:v>1.343805756232228</c:v>
                </c:pt>
                <c:pt idx="6">
                  <c:v>1.2677561921781157</c:v>
                </c:pt>
                <c:pt idx="7">
                  <c:v>1.2085287321405342</c:v>
                </c:pt>
                <c:pt idx="8">
                  <c:v>1.1624023398839352</c:v>
                </c:pt>
                <c:pt idx="9">
                  <c:v>1.1264790694742373</c:v>
                </c:pt>
                <c:pt idx="10">
                  <c:v>1.0985019983486786</c:v>
                </c:pt>
                <c:pt idx="11">
                  <c:v>1.076713433448049</c:v>
                </c:pt>
                <c:pt idx="12">
                  <c:v>1.0597444820414368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τ=8h</c:v>
                </c:pt>
              </c:strCache>
            </c:strRef>
          </c:tx>
          <c:spPr>
            <a:solidFill>
              <a:srgbClr val="F59E0B"/>
            </a:solidFill>
            <a:ln w="25400" cap="flat">
              <a:solidFill>
                <a:srgbClr val="F59E0B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FFFFFF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F59E0B"/>
              </a:solidFill>
              <a:ln w="9525" cap="flat">
                <a:solidFill>
                  <a:srgbClr val="F59E0B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Sheet1!$A$2:$A$14</c:f>
              <c:multiLvlStrCache>
                <c:ptCount val="13"/>
                <c:lvl>
                  <c:pt idx="0">
                    <c:v>0h</c:v>
                  </c:pt>
                  <c:pt idx="1">
                    <c:v>1h</c:v>
                  </c:pt>
                  <c:pt idx="2">
                    <c:v>2h</c:v>
                  </c:pt>
                  <c:pt idx="3">
                    <c:v>3h</c:v>
                  </c:pt>
                  <c:pt idx="4">
                    <c:v>4h</c:v>
                  </c:pt>
                  <c:pt idx="5">
                    <c:v>5h</c:v>
                  </c:pt>
                  <c:pt idx="6">
                    <c:v>6h</c:v>
                  </c:pt>
                  <c:pt idx="7">
                    <c:v>7h</c:v>
                  </c:pt>
                  <c:pt idx="8">
                    <c:v>8h</c:v>
                  </c:pt>
                  <c:pt idx="9">
                    <c:v>9h</c:v>
                  </c:pt>
                  <c:pt idx="10">
                    <c:v>10h</c:v>
                  </c:pt>
                  <c:pt idx="11">
                    <c:v>11h</c:v>
                  </c:pt>
                  <c:pt idx="12">
                    <c:v>12h</c:v>
                  </c:pt>
                </c:lvl>
              </c:multiLvlStrCache>
            </c:multiLvlStrRef>
          </c:cat>
          <c:val>
            <c:numRef>
              <c:f>Sheet1!$C$2:$C$14</c:f>
              <c:numCache>
                <c:formatCode>General</c:formatCode>
                <c:ptCount val="13"/>
                <c:pt idx="0">
                  <c:v>2.2</c:v>
                </c:pt>
                <c:pt idx="1">
                  <c:v>2.0589962831015143</c:v>
                </c:pt>
                <c:pt idx="2">
                  <c:v>1.9345609396856858</c:v>
                </c:pt>
                <c:pt idx="3">
                  <c:v>1.8247471345491664</c:v>
                </c:pt>
                <c:pt idx="4">
                  <c:v>1.72783679165516</c:v>
                </c:pt>
                <c:pt idx="5">
                  <c:v>1.6423137142227882</c:v>
                </c:pt>
                <c:pt idx="6">
                  <c:v>1.5668398632892178</c:v>
                </c:pt>
                <c:pt idx="7">
                  <c:v>1.50023442361421</c:v>
                </c:pt>
                <c:pt idx="8">
                  <c:v>1.4414553294057308</c:v>
                </c:pt>
                <c:pt idx="9">
                  <c:v>1.3895829608300196</c:v>
                </c:pt>
                <c:pt idx="10">
                  <c:v>1.343805756232228</c:v>
                </c:pt>
                <c:pt idx="11">
                  <c:v>1.3034075149656958</c:v>
                </c:pt>
                <c:pt idx="12">
                  <c:v>1.2677561921781157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FFFFFF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94A3B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  <c:max val="2.4"/>
          <c:min val="0.8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94A3B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Normalized ΔTEC</c:v>
                </c:pt>
              </c:strCache>
            </c:strRef>
          </c:tx>
          <c:spPr>
            <a:solidFill>
              <a:srgbClr val="22D3EE"/>
            </a:solidFill>
            <a:ln w="25400" cap="flat">
              <a:solidFill>
                <a:srgbClr val="22D3EE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22D3EE"/>
              </a:solidFill>
              <a:ln w="9525" cap="flat">
                <a:solidFill>
                  <a:srgbClr val="22D3EE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Sheet1!$A$2:$A$8</c:f>
              <c:multiLvlStrCache>
                <c:ptCount val="7"/>
                <c:lvl>
                  <c:pt idx="0">
                    <c:v>0</c:v>
                  </c:pt>
                  <c:pt idx="1">
                    <c:v>0.5</c:v>
                  </c:pt>
                  <c:pt idx="2">
                    <c:v>1</c:v>
                  </c:pt>
                  <c:pt idx="3">
                    <c:v>2</c:v>
                  </c:pt>
                  <c:pt idx="4">
                    <c:v>3</c:v>
                  </c:pt>
                  <c:pt idx="5">
                    <c:v>4</c:v>
                  </c:pt>
                  <c:pt idx="6">
                    <c:v>5</c:v>
                  </c:pt>
                </c:lvl>
              </c:multiLvlStrCache>
            </c:multiLvl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0.02</c:v>
                </c:pt>
                <c:pt idx="1">
                  <c:v>0.06</c:v>
                </c:pt>
                <c:pt idx="2">
                  <c:v>0.18</c:v>
                </c:pt>
                <c:pt idx="3">
                  <c:v>0.36</c:v>
                </c:pt>
                <c:pt idx="4">
                  <c:v>0.54</c:v>
                </c:pt>
                <c:pt idx="5">
                  <c:v>0.85</c:v>
                </c:pt>
                <c:pt idx="6">
                  <c:v>1.25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94A3B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  <c:max val="1.4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94A3B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>
</file>

<file path=ppt/media/image-1-1.jpg>
</file>

<file path=ppt/media/image-11-1.jpg>
</file>

<file path=ppt/media/image-12-1.jpg>
</file>

<file path=ppt/media/image-4-1.jpg>
</file>

<file path=ppt/media/image-8-1.jp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CORE-INSIGHT.md; short-note.md.
- Background image (Solar flare): NASA GSFC/SDO (via NASA SVS) https://svs.gsfc.nasa.gov/vis/a010000/a012700/a012706/Sept_6_X9_Blend_131-171_2k.jpg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CORE-INSIGHT.md; short-note.md.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short-note.md; supporting-evidence.md.
- Background image (gravity-wave cloud bands): NASA Earth Observatory / NASA SVS https://svs.gsfc.nasa.gov/14445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CORE-INSIGHT.md; supporting-evidence.md.
- Background image (Aurora from ISS): https://www.space.com/auroras-from-space-station-video-august-2021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CORE-INSIGHT.md; short-note.md.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CORE-INSIGHT.md; short-note.md.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CORE-INSIGHT.md; short-note.md.
- Background image (Aurora from ISS): https://www.space.com/auroras-from-space-station-video-august-2021 (image file served from cdn.mos.cms.futurecdn.net).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CORE-INSIGHT.md.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short-note.md; CORE-INSIGHT.md.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CORE-INSIGHT.md; short-note.md.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supporting-evidence.md; supporting-evidence-v2.md.
- Gravity-wave imagery: NASA Earth Observatory / NASA SVS https://svs.gsfc.nasa.gov/14445
- Global TEC image: NOAA SWPC (GloTEC) https://www.swpc.noaa.gov/news/experimental-global-total-electron-content-glotec-ionospheric-model-available
- Example evidence links referenced in provided materials: https://www.frontiersin.org/articles/10.3389/fspas.2023.1196231/full ; https://www.mdpi.com/2073-4433/12/9/1186 ; https://doi.org/10.1029/2018SW001932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Provided materials: CORE-INSIGHT.md; short-note.md; supporting-evidence.md.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ssets/solar_flare_sdo.jp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812">
              <a:alpha val="5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640080" y="685800"/>
            <a:ext cx="6217920" cy="3291840"/>
          </a:xfrm>
          <a:prstGeom prst="roundRect">
            <a:avLst/>
          </a:prstGeom>
          <a:solidFill>
            <a:srgbClr val="0B1020">
              <a:alpha val="65000"/>
            </a:srgbClr>
          </a:solidFill>
          <a:ln w="12700">
            <a:solidFill>
              <a:srgbClr val="22D3EE">
                <a:alpha val="35000"/>
              </a:srgbClr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35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60120" y="960120"/>
            <a:ext cx="5669280" cy="1463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44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Priming Windows in</a:t>
            </a:r>
            <a:endParaRPr lang="en-US" sz="4400" dirty="0"/>
          </a:p>
          <a:p>
            <a:pPr indent="0" marL="0">
              <a:buNone/>
            </a:pPr>
            <a:r>
              <a:rPr lang="en-US" sz="44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Solar–Terrestrial Coupling</a:t>
            </a:r>
            <a:endParaRPr lang="en-US" sz="4400" dirty="0"/>
          </a:p>
        </p:txBody>
      </p:sp>
      <p:sp>
        <p:nvSpPr>
          <p:cNvPr id="6" name="Shape 3"/>
          <p:cNvSpPr/>
          <p:nvPr/>
        </p:nvSpPr>
        <p:spPr>
          <a:xfrm>
            <a:off x="960120" y="2560320"/>
            <a:ext cx="1371600" cy="73152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60120" y="2697480"/>
            <a:ext cx="566928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 multiplicative conductivity-memory gate</a:t>
            </a:r>
            <a:endParaRPr lang="en-US" sz="1600" dirty="0"/>
          </a:p>
          <a:p>
            <a:pPr indent="0" marL="0">
              <a:buNone/>
            </a:pPr>
            <a:r>
              <a:rPr lang="en-US" sz="16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linking fast EM drivers to slow gravity-wave forcing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60120" y="635508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Based on CORE-INSIGHT.md + supporting notes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685800" y="320040"/>
            <a:ext cx="108200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Forecasting implication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820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Treat solar activity as a modifier of atmospheric-wave coupling coefficients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85800" y="1463040"/>
            <a:ext cx="10972800" cy="502920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960120" y="1737360"/>
            <a:ext cx="104241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Shift in modeling mindset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960120" y="2148840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CBD5E1"/>
                </a:solidFill>
                <a:latin typeface="Cascadia Mono" pitchFamily="34" charset="0"/>
                <a:ea typeface="Cascadia Mono" pitchFamily="34" charset="-122"/>
                <a:cs typeface="Cascadia Mono" pitchFamily="34" charset="-120"/>
              </a:rPr>
              <a:t>From:  Response = f(EM) + g(GW)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CBD5E1"/>
                </a:solidFill>
                <a:latin typeface="Cascadia Mono" pitchFamily="34" charset="0"/>
                <a:ea typeface="Cascadia Mono" pitchFamily="34" charset="-122"/>
                <a:cs typeface="Cascadia Mono" pitchFamily="34" charset="-120"/>
              </a:rPr>
              <a:t>To:       Response = f(EM) + M(EM history) · g(GW)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960120" y="3246120"/>
            <a:ext cx="10698480" cy="1097280"/>
          </a:xfrm>
          <a:prstGeom prst="roundRect">
            <a:avLst/>
          </a:prstGeom>
          <a:solidFill>
            <a:srgbClr val="0B1228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88720" y="3401568"/>
            <a:ext cx="10241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Implementation sketch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188720" y="3703320"/>
            <a:ext cx="102412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Use short-term solar activity forecasts to modulate GW coupling coefficients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with an exponentially decaying memory kernel (τ ~ 4–8 h).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960120" y="4617720"/>
            <a:ext cx="2503170" cy="1463040"/>
          </a:xfrm>
          <a:prstGeom prst="roundRect">
            <a:avLst/>
          </a:prstGeom>
          <a:solidFill>
            <a:srgbClr val="F59E0B">
              <a:alpha val="22000"/>
            </a:srgbClr>
          </a:solidFill>
          <a:ln w="12700">
            <a:solidFill>
              <a:srgbClr val="F59E0B">
                <a:alpha val="85000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97280" y="4800600"/>
            <a:ext cx="222885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Solar drivers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1097280" y="5184648"/>
            <a:ext cx="222885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flares, HSS/CIRs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3371850" y="5166360"/>
            <a:ext cx="411480" cy="365760"/>
          </a:xfrm>
          <a:prstGeom prst="rightArrow">
            <a:avLst/>
          </a:prstGeom>
          <a:solidFill>
            <a:srgbClr val="475569"/>
          </a:solidFill>
          <a:ln w="12700">
            <a:solidFill>
              <a:srgbClr val="475569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3691890" y="4617720"/>
            <a:ext cx="2503170" cy="1463040"/>
          </a:xfrm>
          <a:prstGeom prst="roundRect">
            <a:avLst/>
          </a:prstGeom>
          <a:solidFill>
            <a:srgbClr val="22D3EE">
              <a:alpha val="22000"/>
            </a:srgbClr>
          </a:solidFill>
          <a:ln w="12700">
            <a:solidFill>
              <a:srgbClr val="22D3EE">
                <a:alpha val="85000"/>
              </a:srgbClr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3829050" y="4800600"/>
            <a:ext cx="222885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Memory gate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3829050" y="5184648"/>
            <a:ext cx="222885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M(t), rσ(t)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6103620" y="5166360"/>
            <a:ext cx="411480" cy="365760"/>
          </a:xfrm>
          <a:prstGeom prst="rightArrow">
            <a:avLst/>
          </a:prstGeom>
          <a:solidFill>
            <a:srgbClr val="475569"/>
          </a:solidFill>
          <a:ln w="12700">
            <a:solidFill>
              <a:srgbClr val="475569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6423660" y="4617720"/>
            <a:ext cx="2503170" cy="1463040"/>
          </a:xfrm>
          <a:prstGeom prst="roundRect">
            <a:avLst/>
          </a:prstGeom>
          <a:solidFill>
            <a:srgbClr val="34D399">
              <a:alpha val="22000"/>
            </a:srgbClr>
          </a:solidFill>
          <a:ln w="12700">
            <a:solidFill>
              <a:srgbClr val="34D399">
                <a:alpha val="85000"/>
              </a:srgbClr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6560820" y="4800600"/>
            <a:ext cx="222885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Atmospheric waves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6560820" y="5184648"/>
            <a:ext cx="222885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GW sources + propagation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8835390" y="5166360"/>
            <a:ext cx="411480" cy="365760"/>
          </a:xfrm>
          <a:prstGeom prst="rightArrow">
            <a:avLst/>
          </a:prstGeom>
          <a:solidFill>
            <a:srgbClr val="475569"/>
          </a:solidFill>
          <a:ln w="12700">
            <a:solidFill>
              <a:srgbClr val="475569"/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9155430" y="4617720"/>
            <a:ext cx="2503170" cy="1463040"/>
          </a:xfrm>
          <a:prstGeom prst="roundRect">
            <a:avLst/>
          </a:prstGeom>
          <a:solidFill>
            <a:srgbClr val="E2E8F0">
              <a:alpha val="15000"/>
            </a:srgbClr>
          </a:solidFill>
          <a:ln w="12700">
            <a:solidFill>
              <a:srgbClr val="E2E8F0">
                <a:alpha val="85000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9292590" y="4800600"/>
            <a:ext cx="222885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Ionospheric response</a:t>
            </a:r>
            <a:endParaRPr lang="en-US" sz="1300" dirty="0"/>
          </a:p>
        </p:txBody>
      </p:sp>
      <p:sp>
        <p:nvSpPr>
          <p:cNvPr id="25" name="Text 23"/>
          <p:cNvSpPr/>
          <p:nvPr/>
        </p:nvSpPr>
        <p:spPr>
          <a:xfrm>
            <a:off x="9292590" y="5184648"/>
            <a:ext cx="222885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TEC, E-fields, currents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0" y="6473952"/>
            <a:ext cx="12191695" cy="384048"/>
          </a:xfrm>
          <a:prstGeom prst="rect">
            <a:avLst/>
          </a:prstGeom>
          <a:solidFill>
            <a:srgbClr val="000000">
              <a:alpha val="2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85800" y="6556248"/>
            <a:ext cx="108200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Priming-window framework</a:t>
            </a:r>
            <a:endParaRPr lang="en-US" sz="11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ssets/gravity_waves_nasa.jpg">    </p:cNvPr>
          <p:cNvPicPr>
            <a:picLocks noChangeAspect="1"/>
          </p:cNvPicPr>
          <p:nvPr/>
        </p:nvPicPr>
        <p:blipFill>
          <a:blip r:embed="rId1"/>
          <a:srcRect l="0" r="0" t="21280" b="2128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B1020">
              <a:alpha val="22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5800" y="320040"/>
            <a:ext cx="108200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Practical roadmap</a:t>
            </a:r>
            <a:endParaRPr lang="en-US" sz="3000" dirty="0"/>
          </a:p>
        </p:txBody>
      </p:sp>
      <p:sp>
        <p:nvSpPr>
          <p:cNvPr id="6" name="Text 3"/>
          <p:cNvSpPr/>
          <p:nvPr/>
        </p:nvSpPr>
        <p:spPr>
          <a:xfrm>
            <a:off x="685800" y="868680"/>
            <a:ext cx="10820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What to build next to confirm (or falsify) the priming-window effect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85800" y="1463040"/>
            <a:ext cx="10972800" cy="5029200"/>
          </a:xfrm>
          <a:prstGeom prst="roundRect">
            <a:avLst/>
          </a:prstGeom>
          <a:solidFill>
            <a:srgbClr val="0B1228">
              <a:alpha val="90000"/>
            </a:srgbClr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8" name="Shape 5"/>
          <p:cNvSpPr/>
          <p:nvPr/>
        </p:nvSpPr>
        <p:spPr>
          <a:xfrm>
            <a:off x="960120" y="1874520"/>
            <a:ext cx="10424160" cy="82296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51560" y="2039112"/>
            <a:ext cx="822960" cy="493776"/>
          </a:xfrm>
          <a:prstGeom prst="roundRect">
            <a:avLst/>
          </a:prstGeom>
          <a:solidFill>
            <a:srgbClr val="22D3EE">
              <a:alpha val="30000"/>
            </a:srgbClr>
          </a:solidFill>
          <a:ln w="12700">
            <a:solidFill>
              <a:srgbClr val="22D3EE">
                <a:alpha val="85000"/>
              </a:srgbClr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51560" y="2093976"/>
            <a:ext cx="822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01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2011680" y="2039112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Define event lists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2011680" y="2350008"/>
            <a:ext cx="9235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EM triggers (GOES flare catalog; HSS arrivals) + GW forcing windows.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960120" y="2807208"/>
            <a:ext cx="10424160" cy="82296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1051560" y="2971800"/>
            <a:ext cx="822960" cy="493776"/>
          </a:xfrm>
          <a:prstGeom prst="roundRect">
            <a:avLst/>
          </a:prstGeom>
          <a:solidFill>
            <a:srgbClr val="22D3EE">
              <a:alpha val="30000"/>
            </a:srgbClr>
          </a:solidFill>
          <a:ln w="12700">
            <a:solidFill>
              <a:srgbClr val="22D3EE">
                <a:alpha val="85000"/>
              </a:srgbClr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051560" y="3026664"/>
            <a:ext cx="822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02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2011680" y="2971800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Compute rσ(t) &amp; Λ</a:t>
            </a:r>
            <a:endParaRPr lang="en-US" sz="1800" dirty="0"/>
          </a:p>
        </p:txBody>
      </p:sp>
      <p:sp>
        <p:nvSpPr>
          <p:cNvPr id="17" name="Text 14"/>
          <p:cNvSpPr/>
          <p:nvPr/>
        </p:nvSpPr>
        <p:spPr>
          <a:xfrm>
            <a:off x="2011680" y="3282696"/>
            <a:ext cx="9235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Use conductivity/current proxies + GW energy proxies to form Λ bins.</a:t>
            </a:r>
            <a:endParaRPr lang="en-US" sz="1300" dirty="0"/>
          </a:p>
        </p:txBody>
      </p:sp>
      <p:sp>
        <p:nvSpPr>
          <p:cNvPr id="18" name="Shape 15"/>
          <p:cNvSpPr/>
          <p:nvPr/>
        </p:nvSpPr>
        <p:spPr>
          <a:xfrm>
            <a:off x="960120" y="3739896"/>
            <a:ext cx="10424160" cy="82296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1051560" y="3904488"/>
            <a:ext cx="822960" cy="493776"/>
          </a:xfrm>
          <a:prstGeom prst="roundRect">
            <a:avLst/>
          </a:prstGeom>
          <a:solidFill>
            <a:srgbClr val="22D3EE">
              <a:alpha val="30000"/>
            </a:srgbClr>
          </a:solidFill>
          <a:ln w="12700">
            <a:solidFill>
              <a:srgbClr val="22D3EE">
                <a:alpha val="85000"/>
              </a:srgbClr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1051560" y="3959352"/>
            <a:ext cx="822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03</a:t>
            </a:r>
            <a:endParaRPr lang="en-US" sz="1800" dirty="0"/>
          </a:p>
        </p:txBody>
      </p:sp>
      <p:sp>
        <p:nvSpPr>
          <p:cNvPr id="21" name="Text 18"/>
          <p:cNvSpPr/>
          <p:nvPr/>
        </p:nvSpPr>
        <p:spPr>
          <a:xfrm>
            <a:off x="2011680" y="3904488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Run stratified composites</a:t>
            </a:r>
            <a:endParaRPr lang="en-US" sz="1800" dirty="0"/>
          </a:p>
        </p:txBody>
      </p:sp>
      <p:sp>
        <p:nvSpPr>
          <p:cNvPr id="22" name="Text 19"/>
          <p:cNvSpPr/>
          <p:nvPr/>
        </p:nvSpPr>
        <p:spPr>
          <a:xfrm>
            <a:off x="2011680" y="4215384"/>
            <a:ext cx="9235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Superposed-epoch ΔTEC inside vs outside the 3–10h window.</a:t>
            </a:r>
            <a:endParaRPr lang="en-US" sz="1300" dirty="0"/>
          </a:p>
        </p:txBody>
      </p:sp>
      <p:sp>
        <p:nvSpPr>
          <p:cNvPr id="23" name="Shape 20"/>
          <p:cNvSpPr/>
          <p:nvPr/>
        </p:nvSpPr>
        <p:spPr>
          <a:xfrm>
            <a:off x="960120" y="4672584"/>
            <a:ext cx="10424160" cy="82296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1051560" y="4837176"/>
            <a:ext cx="822960" cy="493776"/>
          </a:xfrm>
          <a:prstGeom prst="roundRect">
            <a:avLst/>
          </a:prstGeom>
          <a:solidFill>
            <a:srgbClr val="22D3EE">
              <a:alpha val="30000"/>
            </a:srgbClr>
          </a:solidFill>
          <a:ln w="12700">
            <a:solidFill>
              <a:srgbClr val="22D3EE">
                <a:alpha val="85000"/>
              </a:srgbClr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1051560" y="4892040"/>
            <a:ext cx="822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04</a:t>
            </a:r>
            <a:endParaRPr lang="en-US" sz="1800" dirty="0"/>
          </a:p>
        </p:txBody>
      </p:sp>
      <p:sp>
        <p:nvSpPr>
          <p:cNvPr id="26" name="Text 23"/>
          <p:cNvSpPr/>
          <p:nvPr/>
        </p:nvSpPr>
        <p:spPr>
          <a:xfrm>
            <a:off x="2011680" y="4837176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Stress-test controls</a:t>
            </a:r>
            <a:endParaRPr lang="en-US" sz="1800" dirty="0"/>
          </a:p>
        </p:txBody>
      </p:sp>
      <p:sp>
        <p:nvSpPr>
          <p:cNvPr id="27" name="Text 24"/>
          <p:cNvSpPr/>
          <p:nvPr/>
        </p:nvSpPr>
        <p:spPr>
          <a:xfrm>
            <a:off x="2011680" y="5148072"/>
            <a:ext cx="9235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Local time, season, geomagnetic latitude, background state, wave periods.</a:t>
            </a:r>
            <a:endParaRPr lang="en-US" sz="1300" dirty="0"/>
          </a:p>
        </p:txBody>
      </p:sp>
      <p:sp>
        <p:nvSpPr>
          <p:cNvPr id="28" name="Shape 25"/>
          <p:cNvSpPr/>
          <p:nvPr/>
        </p:nvSpPr>
        <p:spPr>
          <a:xfrm>
            <a:off x="960120" y="5605272"/>
            <a:ext cx="10424160" cy="82296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29" name="Shape 26"/>
          <p:cNvSpPr/>
          <p:nvPr/>
        </p:nvSpPr>
        <p:spPr>
          <a:xfrm>
            <a:off x="1051560" y="5769864"/>
            <a:ext cx="822960" cy="493776"/>
          </a:xfrm>
          <a:prstGeom prst="roundRect">
            <a:avLst/>
          </a:prstGeom>
          <a:solidFill>
            <a:srgbClr val="22D3EE">
              <a:alpha val="30000"/>
            </a:srgbClr>
          </a:solidFill>
          <a:ln w="12700">
            <a:solidFill>
              <a:srgbClr val="22D3EE">
                <a:alpha val="85000"/>
              </a:srgbClr>
            </a:solidFill>
            <a:prstDash val="solid"/>
          </a:ln>
        </p:spPr>
      </p:sp>
      <p:sp>
        <p:nvSpPr>
          <p:cNvPr id="30" name="Text 27"/>
          <p:cNvSpPr/>
          <p:nvPr/>
        </p:nvSpPr>
        <p:spPr>
          <a:xfrm>
            <a:off x="1051560" y="5824728"/>
            <a:ext cx="822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05</a:t>
            </a:r>
            <a:endParaRPr lang="en-US" sz="1800" dirty="0"/>
          </a:p>
        </p:txBody>
      </p:sp>
      <p:sp>
        <p:nvSpPr>
          <p:cNvPr id="31" name="Text 28"/>
          <p:cNvSpPr/>
          <p:nvPr/>
        </p:nvSpPr>
        <p:spPr>
          <a:xfrm>
            <a:off x="2011680" y="5769864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Operationalize</a:t>
            </a:r>
            <a:endParaRPr lang="en-US" sz="1800" dirty="0"/>
          </a:p>
        </p:txBody>
      </p:sp>
      <p:sp>
        <p:nvSpPr>
          <p:cNvPr id="32" name="Text 29"/>
          <p:cNvSpPr/>
          <p:nvPr/>
        </p:nvSpPr>
        <p:spPr>
          <a:xfrm>
            <a:off x="2011680" y="6080760"/>
            <a:ext cx="9235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Turn M(t) into a forecast correction for whole-atmosphere models.</a:t>
            </a:r>
            <a:endParaRPr lang="en-US" sz="1300" dirty="0"/>
          </a:p>
        </p:txBody>
      </p:sp>
      <p:sp>
        <p:nvSpPr>
          <p:cNvPr id="33" name="Shape 30"/>
          <p:cNvSpPr/>
          <p:nvPr/>
        </p:nvSpPr>
        <p:spPr>
          <a:xfrm>
            <a:off x="0" y="6473952"/>
            <a:ext cx="12191695" cy="384048"/>
          </a:xfrm>
          <a:prstGeom prst="rect">
            <a:avLst/>
          </a:prstGeom>
          <a:solidFill>
            <a:srgbClr val="000000">
              <a:alpha val="2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34" name="Text 31"/>
          <p:cNvSpPr/>
          <p:nvPr/>
        </p:nvSpPr>
        <p:spPr>
          <a:xfrm>
            <a:off x="685800" y="6556248"/>
            <a:ext cx="108200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Priming-window framework</a:t>
            </a:r>
            <a:endParaRPr lang="en-US" sz="11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ssets/aurora_iss.jpg">    </p:cNvPr>
          <p:cNvPicPr>
            <a:picLocks noChangeAspect="1"/>
          </p:cNvPicPr>
          <p:nvPr/>
        </p:nvPicPr>
        <p:blipFill>
          <a:blip r:embed="rId1"/>
          <a:srcRect l="1" r="1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B1020">
              <a:alpha val="4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914400" y="1371600"/>
            <a:ext cx="10332720" cy="4114800"/>
          </a:xfrm>
          <a:prstGeom prst="roundRect">
            <a:avLst/>
          </a:prstGeom>
          <a:solidFill>
            <a:srgbClr val="0B1020">
              <a:alpha val="70000"/>
            </a:srgbClr>
          </a:solidFill>
          <a:ln w="12700">
            <a:solidFill>
              <a:srgbClr val="22D3EE">
                <a:alpha val="30000"/>
              </a:srgbClr>
            </a:solidFill>
            <a:prstDash val="solid"/>
          </a:ln>
          <a:effectLst>
            <a:outerShdw sx="100000" sy="100000" kx="0" ky="0" algn="bl" rotWithShape="0" blurRad="76200" dist="25400" dir="2700000">
              <a:srgbClr val="000000">
                <a:alpha val="35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417320" y="1783080"/>
            <a:ext cx="9326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Takeaway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417320" y="2331720"/>
            <a:ext cx="932688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Timing alignment turns “additive” drivers into</a:t>
            </a:r>
            <a:endParaRPr lang="en-US" sz="3600" dirty="0"/>
          </a:p>
          <a:p>
            <a:pPr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 multiplicative response.</a:t>
            </a:r>
            <a:endParaRPr lang="en-US" sz="3600" dirty="0"/>
          </a:p>
        </p:txBody>
      </p:sp>
      <p:sp>
        <p:nvSpPr>
          <p:cNvPr id="7" name="Shape 4"/>
          <p:cNvSpPr/>
          <p:nvPr/>
        </p:nvSpPr>
        <p:spPr>
          <a:xfrm>
            <a:off x="1417320" y="3429000"/>
            <a:ext cx="2011680" cy="91440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417320" y="3611880"/>
            <a:ext cx="93268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Next: validate with stratified superposed-epoch analyses and roll the gate into forecasts.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417320" y="4983480"/>
            <a:ext cx="9326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Appendix: evidence compilation in supporting-evidence.md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685800" y="320040"/>
            <a:ext cx="108200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Core insight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820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Fast EM events open a short-lived amplification window that gates later gravity-wave impacts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85800" y="1508760"/>
            <a:ext cx="3474720" cy="1097280"/>
          </a:xfrm>
          <a:prstGeom prst="roundRect">
            <a:avLst/>
          </a:prstGeom>
          <a:solidFill>
            <a:srgbClr val="0F172A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914400" y="1673352"/>
            <a:ext cx="3017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Amplification window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914400" y="1947672"/>
            <a:ext cx="30175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22D3EE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3–10 h</a:t>
            </a:r>
            <a:endParaRPr lang="en-US" sz="2800" dirty="0"/>
          </a:p>
        </p:txBody>
      </p:sp>
      <p:sp>
        <p:nvSpPr>
          <p:cNvPr id="8" name="Shape 6"/>
          <p:cNvSpPr/>
          <p:nvPr/>
        </p:nvSpPr>
        <p:spPr>
          <a:xfrm>
            <a:off x="4343400" y="1508760"/>
            <a:ext cx="3474720" cy="1097280"/>
          </a:xfrm>
          <a:prstGeom prst="roundRect">
            <a:avLst/>
          </a:prstGeom>
          <a:solidFill>
            <a:srgbClr val="0F172A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4572000" y="1673352"/>
            <a:ext cx="3017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Extra GW effectiveness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4572000" y="1947672"/>
            <a:ext cx="30175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F59E0B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2–4×</a:t>
            </a:r>
            <a:endParaRPr lang="en-US" sz="2800" dirty="0"/>
          </a:p>
        </p:txBody>
      </p:sp>
      <p:sp>
        <p:nvSpPr>
          <p:cNvPr id="11" name="Shape 9"/>
          <p:cNvSpPr/>
          <p:nvPr/>
        </p:nvSpPr>
        <p:spPr>
          <a:xfrm>
            <a:off x="8001000" y="1508760"/>
            <a:ext cx="3474720" cy="1097280"/>
          </a:xfrm>
          <a:prstGeom prst="roundRect">
            <a:avLst/>
          </a:prstGeom>
          <a:solidFill>
            <a:srgbClr val="0F172A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12" name="Text 10"/>
          <p:cNvSpPr/>
          <p:nvPr/>
        </p:nvSpPr>
        <p:spPr>
          <a:xfrm>
            <a:off x="8229600" y="1673352"/>
            <a:ext cx="3017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GW transit time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8229600" y="1947672"/>
            <a:ext cx="30175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34D39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6–24 h</a:t>
            </a:r>
            <a:endParaRPr lang="en-US" sz="2800" dirty="0"/>
          </a:p>
        </p:txBody>
      </p:sp>
      <p:sp>
        <p:nvSpPr>
          <p:cNvPr id="14" name="Shape 12"/>
          <p:cNvSpPr/>
          <p:nvPr/>
        </p:nvSpPr>
        <p:spPr>
          <a:xfrm>
            <a:off x="685800" y="2880360"/>
            <a:ext cx="10972800" cy="352044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960120" y="3063240"/>
            <a:ext cx="5943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Priming window = conductivity memory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60120" y="3520440"/>
            <a:ext cx="6492240" cy="1635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800"/>
              </a:spcAft>
              <a:buSzPct val="100000"/>
              <a:buChar char="•"/>
            </a:pPr>
            <a:r>
              <a:rPr lang="en-US" sz="16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Electromagnetic drivers (flares, high-speed streams) rapidly enhance ionospheric conductivity.</a:t>
            </a:r>
            <a:endParaRPr lang="en-US" sz="1600" dirty="0"/>
          </a:p>
          <a:p>
            <a:pPr marL="203200" indent="-203200">
              <a:spcAft>
                <a:spcPts val="800"/>
              </a:spcAft>
              <a:buSzPct val="100000"/>
              <a:buChar char="•"/>
            </a:pPr>
            <a:r>
              <a:rPr lang="en-US" sz="16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That enhanced state persists for hours after the EM forcing relaxes (a “memory”).</a:t>
            </a:r>
            <a:endParaRPr lang="en-US" sz="1600" dirty="0"/>
          </a:p>
          <a:p>
            <a:pPr marL="203200" indent="-203200">
              <a:spcAft>
                <a:spcPts val="800"/>
              </a:spcAft>
              <a:buSzPct val="100000"/>
              <a:buChar char="•"/>
            </a:pPr>
            <a:r>
              <a:rPr lang="en-US" sz="16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Gravity-wave coupling efficiency depends on the conductivity state at arrival time.</a:t>
            </a:r>
            <a:endParaRPr lang="en-US" sz="1600" dirty="0"/>
          </a:p>
          <a:p>
            <a:pPr marL="203200" indent="-203200">
              <a:spcAft>
                <a:spcPts val="800"/>
              </a:spcAft>
              <a:buSzPct val="100000"/>
              <a:buChar char="•"/>
            </a:pPr>
            <a:r>
              <a:rPr lang="en-US" sz="16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Result: the EM history multiplies GW effectiveness — with essentially no reverse influence.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726680" y="3081528"/>
            <a:ext cx="35661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Timing schematic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7726680" y="3657600"/>
            <a:ext cx="3566160" cy="164592"/>
          </a:xfrm>
          <a:prstGeom prst="rect">
            <a:avLst/>
          </a:prstGeom>
          <a:solidFill>
            <a:srgbClr val="1F2A4A"/>
          </a:solidFill>
          <a:ln w="12700">
            <a:solidFill>
              <a:srgbClr val="1F2A4A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 rot="10800000">
            <a:off x="7863840" y="3483864"/>
            <a:ext cx="320040" cy="320040"/>
          </a:xfrm>
          <a:prstGeom prst="triangle">
            <a:avLst/>
          </a:prstGeom>
          <a:solidFill>
            <a:srgbClr val="F59E0B"/>
          </a:solidFill>
          <a:ln w="12700">
            <a:solidFill>
              <a:srgbClr val="F59E0B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772400" y="3959352"/>
            <a:ext cx="548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EM</a:t>
            </a:r>
            <a:endParaRPr lang="en-US" sz="1000" dirty="0"/>
          </a:p>
        </p:txBody>
      </p:sp>
      <p:sp>
        <p:nvSpPr>
          <p:cNvPr id="21" name="Shape 19"/>
          <p:cNvSpPr/>
          <p:nvPr/>
        </p:nvSpPr>
        <p:spPr>
          <a:xfrm>
            <a:off x="8275320" y="3621024"/>
            <a:ext cx="1554480" cy="237744"/>
          </a:xfrm>
          <a:prstGeom prst="rect">
            <a:avLst/>
          </a:prstGeom>
          <a:solidFill>
            <a:srgbClr val="22D3EE">
              <a:alpha val="85000"/>
            </a:srgbClr>
          </a:solidFill>
          <a:ln w="12700">
            <a:solidFill>
              <a:srgbClr val="22D3EE">
                <a:alpha val="50000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8275320" y="3913632"/>
            <a:ext cx="15544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3–10h</a:t>
            </a:r>
            <a:endParaRPr lang="en-US" sz="1000" dirty="0"/>
          </a:p>
        </p:txBody>
      </p:sp>
      <p:sp>
        <p:nvSpPr>
          <p:cNvPr id="23" name="Shape 21"/>
          <p:cNvSpPr/>
          <p:nvPr/>
        </p:nvSpPr>
        <p:spPr>
          <a:xfrm>
            <a:off x="10332720" y="3447288"/>
            <a:ext cx="411480" cy="502920"/>
          </a:xfrm>
          <a:prstGeom prst="downArrow">
            <a:avLst/>
          </a:prstGeom>
          <a:solidFill>
            <a:srgbClr val="34D399"/>
          </a:solidFill>
          <a:ln w="12700">
            <a:solidFill>
              <a:srgbClr val="34D399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10241280" y="3959352"/>
            <a:ext cx="5943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GW</a:t>
            </a:r>
            <a:endParaRPr lang="en-US" sz="1000" dirty="0"/>
          </a:p>
        </p:txBody>
      </p:sp>
      <p:sp>
        <p:nvSpPr>
          <p:cNvPr id="25" name="Text 23"/>
          <p:cNvSpPr/>
          <p:nvPr/>
        </p:nvSpPr>
        <p:spPr>
          <a:xfrm>
            <a:off x="7726680" y="4270248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Amplified ionospheric response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0" y="6473952"/>
            <a:ext cx="12191695" cy="384048"/>
          </a:xfrm>
          <a:prstGeom prst="rect">
            <a:avLst/>
          </a:prstGeom>
          <a:solidFill>
            <a:srgbClr val="000000">
              <a:alpha val="2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85800" y="6556248"/>
            <a:ext cx="108200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Priming-window framework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685800" y="320040"/>
            <a:ext cx="108200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Why this is non-obvious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820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Most models treat EM and GW drivers as independent, additive channels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85800" y="1417320"/>
            <a:ext cx="5394960" cy="507492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960120" y="1645920"/>
            <a:ext cx="48463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Standard assumption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960120" y="2084832"/>
            <a:ext cx="48463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Cascadia Mono" pitchFamily="34" charset="0"/>
                <a:ea typeface="Cascadia Mono" pitchFamily="34" charset="-122"/>
                <a:cs typeface="Cascadia Mono" pitchFamily="34" charset="-120"/>
              </a:rPr>
              <a:t>Total response = EM effect + GW effect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0120" y="274320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EM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1508760" y="2788920"/>
            <a:ext cx="3566160" cy="320040"/>
          </a:xfrm>
          <a:prstGeom prst="rect">
            <a:avLst/>
          </a:prstGeom>
          <a:solidFill>
            <a:srgbClr val="F59E0B"/>
          </a:solidFill>
          <a:ln w="12700">
            <a:solidFill>
              <a:srgbClr val="F59E0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60120" y="333756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GW</a:t>
            </a:r>
            <a:endParaRPr lang="en-US" sz="1200" dirty="0"/>
          </a:p>
        </p:txBody>
      </p:sp>
      <p:sp>
        <p:nvSpPr>
          <p:cNvPr id="11" name="Shape 9"/>
          <p:cNvSpPr/>
          <p:nvPr/>
        </p:nvSpPr>
        <p:spPr>
          <a:xfrm>
            <a:off x="1508760" y="3383280"/>
            <a:ext cx="2011680" cy="320040"/>
          </a:xfrm>
          <a:prstGeom prst="rect">
            <a:avLst/>
          </a:prstGeom>
          <a:solidFill>
            <a:srgbClr val="34D399"/>
          </a:solidFill>
          <a:ln w="12700">
            <a:solidFill>
              <a:srgbClr val="34D39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420624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SUM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1508760" y="4251960"/>
            <a:ext cx="4389120" cy="411480"/>
          </a:xfrm>
          <a:prstGeom prst="rect">
            <a:avLst/>
          </a:prstGeom>
          <a:solidFill>
            <a:srgbClr val="E2E8F0"/>
          </a:solidFill>
          <a:ln w="12700">
            <a:solidFill>
              <a:srgbClr val="E2E8F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60120" y="5074920"/>
            <a:ext cx="48463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→ Predicts scaling mainly with “how big” each driver is.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6355080" y="1417320"/>
            <a:ext cx="5468112" cy="5074920"/>
          </a:xfrm>
          <a:prstGeom prst="roundRect">
            <a:avLst/>
          </a:prstGeom>
          <a:solidFill>
            <a:srgbClr val="0F1B36"/>
          </a:solidFill>
          <a:ln w="12700">
            <a:solidFill>
              <a:srgbClr val="22D3EE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6629400" y="1645920"/>
            <a:ext cx="49377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Priming-window model</a:t>
            </a:r>
            <a:endParaRPr lang="en-US" sz="2000" dirty="0"/>
          </a:p>
        </p:txBody>
      </p:sp>
      <p:sp>
        <p:nvSpPr>
          <p:cNvPr id="17" name="Text 15"/>
          <p:cNvSpPr/>
          <p:nvPr/>
        </p:nvSpPr>
        <p:spPr>
          <a:xfrm>
            <a:off x="6629400" y="2084832"/>
            <a:ext cx="49377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Cascadia Mono" pitchFamily="34" charset="0"/>
                <a:ea typeface="Cascadia Mono" pitchFamily="34" charset="-122"/>
                <a:cs typeface="Cascadia Mono" pitchFamily="34" charset="-120"/>
              </a:rPr>
              <a:t>Total response = EM + M(t) × GW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6629400" y="2468880"/>
            <a:ext cx="4937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M(t) = conductivity-memory gate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6629400" y="306324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GW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7178040" y="3108960"/>
            <a:ext cx="2011680" cy="320040"/>
          </a:xfrm>
          <a:prstGeom prst="rect">
            <a:avLst/>
          </a:prstGeom>
          <a:solidFill>
            <a:srgbClr val="34D399"/>
          </a:solidFill>
          <a:ln w="12700">
            <a:solidFill>
              <a:srgbClr val="34D399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9235440" y="3044952"/>
            <a:ext cx="914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22D3EE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× M(t)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7178040" y="3703320"/>
            <a:ext cx="3566160" cy="320040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178040" y="4069080"/>
            <a:ext cx="4389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Amplified GW contribution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6629400" y="4800600"/>
            <a:ext cx="493776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Key implication: timing alignment can beat intensity.</a:t>
            </a:r>
            <a:endParaRPr lang="en-US" sz="1400" dirty="0"/>
          </a:p>
        </p:txBody>
      </p:sp>
      <p:sp>
        <p:nvSpPr>
          <p:cNvPr id="25" name="Shape 23"/>
          <p:cNvSpPr/>
          <p:nvPr/>
        </p:nvSpPr>
        <p:spPr>
          <a:xfrm>
            <a:off x="0" y="6473952"/>
            <a:ext cx="12191695" cy="384048"/>
          </a:xfrm>
          <a:prstGeom prst="rect">
            <a:avLst/>
          </a:prstGeom>
          <a:solidFill>
            <a:srgbClr val="000000">
              <a:alpha val="2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685800" y="6556248"/>
            <a:ext cx="108200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Priming-window framework</a:t>
            </a:r>
            <a:endParaRPr lang="en-US" sz="1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ssets/aurora_iss.jpg">    </p:cNvPr>
          <p:cNvPicPr>
            <a:picLocks noChangeAspect="1"/>
          </p:cNvPicPr>
          <p:nvPr/>
        </p:nvPicPr>
        <p:blipFill>
          <a:blip r:embed="rId1"/>
          <a:srcRect l="1" r="1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B1020">
              <a:alpha val="3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5800" y="320040"/>
            <a:ext cx="108200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Physical mechanism</a:t>
            </a:r>
            <a:endParaRPr lang="en-US" sz="3000" dirty="0"/>
          </a:p>
        </p:txBody>
      </p:sp>
      <p:sp>
        <p:nvSpPr>
          <p:cNvPr id="6" name="Text 3"/>
          <p:cNvSpPr/>
          <p:nvPr/>
        </p:nvSpPr>
        <p:spPr>
          <a:xfrm>
            <a:off x="685800" y="868680"/>
            <a:ext cx="10820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 one-way gate: EM events write the conductivity state; GWs read it out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85800" y="1417320"/>
            <a:ext cx="10972800" cy="5074920"/>
          </a:xfrm>
          <a:prstGeom prst="roundRect">
            <a:avLst/>
          </a:prstGeom>
          <a:solidFill>
            <a:srgbClr val="0B1228">
              <a:alpha val="95000"/>
            </a:srgbClr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51560" y="1783080"/>
            <a:ext cx="4754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Fast EM driver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6446520" y="1783080"/>
            <a:ext cx="4754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Slow mechanical driver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960120" y="2148840"/>
            <a:ext cx="5166360" cy="123444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3000" y="2304288"/>
            <a:ext cx="48006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Solar flare / HSS</a:t>
            </a:r>
            <a:endParaRPr lang="en-US" sz="1600" dirty="0"/>
          </a:p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→ enhanced ionization + precipitation</a:t>
            </a:r>
            <a:endParaRPr lang="en-US" sz="1600" dirty="0"/>
          </a:p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→ higher ionospheric conductivity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60120" y="3611880"/>
            <a:ext cx="10698480" cy="960120"/>
          </a:xfrm>
          <a:prstGeom prst="roundRect">
            <a:avLst/>
          </a:prstGeom>
          <a:solidFill>
            <a:srgbClr val="22D3EE">
              <a:alpha val="22000"/>
            </a:srgbClr>
          </a:solidFill>
          <a:ln w="25400">
            <a:solidFill>
              <a:srgbClr val="22D3EE">
                <a:alpha val="75000"/>
              </a:srgbClr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234440" y="3858768"/>
            <a:ext cx="1014984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Conductivity memory (3–10 h) persists after EM forcing stops</a:t>
            </a:r>
            <a:endParaRPr lang="en-US" sz="2000" dirty="0"/>
          </a:p>
        </p:txBody>
      </p:sp>
      <p:sp>
        <p:nvSpPr>
          <p:cNvPr id="14" name="Shape 11"/>
          <p:cNvSpPr/>
          <p:nvPr/>
        </p:nvSpPr>
        <p:spPr>
          <a:xfrm>
            <a:off x="6446520" y="4800600"/>
            <a:ext cx="5212080" cy="141732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629400" y="4956048"/>
            <a:ext cx="484632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Tropospheric gravity waves</a:t>
            </a:r>
            <a:endParaRPr lang="en-US" sz="1600" dirty="0"/>
          </a:p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arrive 6–24 h later</a:t>
            </a:r>
            <a:endParaRPr lang="en-US" sz="1600" dirty="0"/>
          </a:p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→ coupling efficiency depends on conductivity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486400" y="5239512"/>
            <a:ext cx="822960" cy="502920"/>
          </a:xfrm>
          <a:prstGeom prst="rightArrow">
            <a:avLst/>
          </a:prstGeom>
          <a:solidFill>
            <a:srgbClr val="F59E0B"/>
          </a:solidFill>
          <a:ln w="12700">
            <a:solidFill>
              <a:srgbClr val="F59E0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5074920" y="5797296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asymmetry</a:t>
            </a:r>
            <a:endParaRPr lang="en-US" sz="1100" dirty="0"/>
          </a:p>
        </p:txBody>
      </p:sp>
      <p:sp>
        <p:nvSpPr>
          <p:cNvPr id="18" name="Text 15"/>
          <p:cNvSpPr/>
          <p:nvPr/>
        </p:nvSpPr>
        <p:spPr>
          <a:xfrm>
            <a:off x="960120" y="4892040"/>
            <a:ext cx="42976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EM unaffected by GW presence (no reverse gating)</a:t>
            </a:r>
            <a:endParaRPr lang="en-US" sz="1400" dirty="0"/>
          </a:p>
        </p:txBody>
      </p:sp>
      <p:sp>
        <p:nvSpPr>
          <p:cNvPr id="19" name="Shape 16"/>
          <p:cNvSpPr/>
          <p:nvPr/>
        </p:nvSpPr>
        <p:spPr>
          <a:xfrm>
            <a:off x="0" y="6473952"/>
            <a:ext cx="12191695" cy="384048"/>
          </a:xfrm>
          <a:prstGeom prst="rect">
            <a:avLst/>
          </a:prstGeom>
          <a:solidFill>
            <a:srgbClr val="000000">
              <a:alpha val="2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685800" y="6556248"/>
            <a:ext cx="108200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Priming-window framework</a:t>
            </a:r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685800" y="320040"/>
            <a:ext cx="108200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Timing is the control knob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820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Disturbance strength depends on alignment, not just driver intensity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85800" y="1463040"/>
            <a:ext cx="7498080" cy="502920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960120" y="1554480"/>
            <a:ext cx="6949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Three clocks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960120" y="2834640"/>
            <a:ext cx="7086600" cy="0"/>
          </a:xfrm>
          <a:prstGeom prst="line">
            <a:avLst/>
          </a:prstGeom>
          <a:noFill/>
          <a:ln w="38100">
            <a:solidFill>
              <a:srgbClr val="334155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960120" y="2724912"/>
            <a:ext cx="0" cy="219456"/>
          </a:xfrm>
          <a:prstGeom prst="line">
            <a:avLst/>
          </a:prstGeom>
          <a:noFill/>
          <a:ln w="25400">
            <a:solidFill>
              <a:srgbClr val="475569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31520" y="297180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0h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1550670" y="2724912"/>
            <a:ext cx="0" cy="219456"/>
          </a:xfrm>
          <a:prstGeom prst="line">
            <a:avLst/>
          </a:prstGeom>
          <a:noFill/>
          <a:ln w="25400">
            <a:solidFill>
              <a:srgbClr val="47556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322070" y="297180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2h</a:t>
            </a:r>
            <a:endParaRPr lang="en-US" sz="1000" dirty="0"/>
          </a:p>
        </p:txBody>
      </p:sp>
      <p:sp>
        <p:nvSpPr>
          <p:cNvPr id="12" name="Shape 10"/>
          <p:cNvSpPr/>
          <p:nvPr/>
        </p:nvSpPr>
        <p:spPr>
          <a:xfrm>
            <a:off x="2731770" y="2724912"/>
            <a:ext cx="0" cy="219456"/>
          </a:xfrm>
          <a:prstGeom prst="line">
            <a:avLst/>
          </a:prstGeom>
          <a:noFill/>
          <a:ln w="25400">
            <a:solidFill>
              <a:srgbClr val="475569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503170" y="297180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6h</a:t>
            </a:r>
            <a:endParaRPr lang="en-US" sz="1000" dirty="0"/>
          </a:p>
        </p:txBody>
      </p:sp>
      <p:sp>
        <p:nvSpPr>
          <p:cNvPr id="14" name="Shape 12"/>
          <p:cNvSpPr/>
          <p:nvPr/>
        </p:nvSpPr>
        <p:spPr>
          <a:xfrm>
            <a:off x="3912870" y="2724912"/>
            <a:ext cx="0" cy="219456"/>
          </a:xfrm>
          <a:prstGeom prst="line">
            <a:avLst/>
          </a:prstGeom>
          <a:noFill/>
          <a:ln w="25400">
            <a:solidFill>
              <a:srgbClr val="475569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3684270" y="297180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10h</a:t>
            </a:r>
            <a:endParaRPr lang="en-US" sz="1000" dirty="0"/>
          </a:p>
        </p:txBody>
      </p:sp>
      <p:sp>
        <p:nvSpPr>
          <p:cNvPr id="16" name="Shape 14"/>
          <p:cNvSpPr/>
          <p:nvPr/>
        </p:nvSpPr>
        <p:spPr>
          <a:xfrm>
            <a:off x="8046720" y="2724912"/>
            <a:ext cx="0" cy="219456"/>
          </a:xfrm>
          <a:prstGeom prst="line">
            <a:avLst/>
          </a:prstGeom>
          <a:noFill/>
          <a:ln w="25400">
            <a:solidFill>
              <a:srgbClr val="475569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498080" y="297180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24h</a:t>
            </a:r>
            <a:endParaRPr lang="en-US" sz="1000" dirty="0"/>
          </a:p>
        </p:txBody>
      </p:sp>
      <p:sp>
        <p:nvSpPr>
          <p:cNvPr id="18" name="Text 16"/>
          <p:cNvSpPr/>
          <p:nvPr/>
        </p:nvSpPr>
        <p:spPr>
          <a:xfrm>
            <a:off x="960120" y="3246120"/>
            <a:ext cx="7086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Time since EM trigger</a:t>
            </a:r>
            <a:endParaRPr lang="en-US" sz="1100" dirty="0"/>
          </a:p>
        </p:txBody>
      </p:sp>
      <p:sp>
        <p:nvSpPr>
          <p:cNvPr id="19" name="Shape 17"/>
          <p:cNvSpPr/>
          <p:nvPr/>
        </p:nvSpPr>
        <p:spPr>
          <a:xfrm rot="10800000">
            <a:off x="1005840" y="2331720"/>
            <a:ext cx="384048" cy="384048"/>
          </a:xfrm>
          <a:prstGeom prst="triangle">
            <a:avLst/>
          </a:prstGeom>
          <a:solidFill>
            <a:srgbClr val="F59E0B"/>
          </a:solidFill>
          <a:ln w="12700">
            <a:solidFill>
              <a:srgbClr val="F59E0B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1051560" y="187452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EM (min–h)</a:t>
            </a:r>
            <a:endParaRPr lang="en-US" sz="1100" dirty="0"/>
          </a:p>
        </p:txBody>
      </p:sp>
      <p:sp>
        <p:nvSpPr>
          <p:cNvPr id="21" name="Shape 19"/>
          <p:cNvSpPr/>
          <p:nvPr/>
        </p:nvSpPr>
        <p:spPr>
          <a:xfrm>
            <a:off x="1845945" y="1965960"/>
            <a:ext cx="2066925" cy="320040"/>
          </a:xfrm>
          <a:prstGeom prst="roundRect">
            <a:avLst/>
          </a:prstGeom>
          <a:solidFill>
            <a:srgbClr val="22D3EE">
              <a:alpha val="85000"/>
            </a:srgbClr>
          </a:solidFill>
          <a:ln w="12700">
            <a:solidFill>
              <a:srgbClr val="22D3EE">
                <a:alpha val="60000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1845945" y="2011680"/>
            <a:ext cx="206692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B10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Priming window (3–10h)</a:t>
            </a:r>
            <a:endParaRPr lang="en-US" sz="1100" dirty="0"/>
          </a:p>
        </p:txBody>
      </p:sp>
      <p:sp>
        <p:nvSpPr>
          <p:cNvPr id="23" name="Shape 21"/>
          <p:cNvSpPr/>
          <p:nvPr/>
        </p:nvSpPr>
        <p:spPr>
          <a:xfrm>
            <a:off x="2612898" y="2331720"/>
            <a:ext cx="237744" cy="502920"/>
          </a:xfrm>
          <a:prstGeom prst="downArrow">
            <a:avLst/>
          </a:prstGeom>
          <a:solidFill>
            <a:srgbClr val="34D399"/>
          </a:solidFill>
          <a:ln w="12700">
            <a:solidFill>
              <a:srgbClr val="34D399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4384548" y="2331720"/>
            <a:ext cx="237744" cy="502920"/>
          </a:xfrm>
          <a:prstGeom prst="downArrow">
            <a:avLst/>
          </a:prstGeom>
          <a:solidFill>
            <a:srgbClr val="34D399"/>
          </a:solidFill>
          <a:ln w="12700">
            <a:solidFill>
              <a:srgbClr val="34D399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746748" y="2331720"/>
            <a:ext cx="237744" cy="502920"/>
          </a:xfrm>
          <a:prstGeom prst="downArrow">
            <a:avLst/>
          </a:prstGeom>
          <a:solidFill>
            <a:srgbClr val="34D399"/>
          </a:solidFill>
          <a:ln w="12700">
            <a:solidFill>
              <a:srgbClr val="34D399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208145" y="1874520"/>
            <a:ext cx="383857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Possible GW arrival times (6–24h transit)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960120" y="4206240"/>
            <a:ext cx="70408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Forecasting implication</a:t>
            </a:r>
            <a:endParaRPr lang="en-US" sz="1800" dirty="0"/>
          </a:p>
        </p:txBody>
      </p:sp>
      <p:sp>
        <p:nvSpPr>
          <p:cNvPr id="28" name="Text 26"/>
          <p:cNvSpPr/>
          <p:nvPr/>
        </p:nvSpPr>
        <p:spPr>
          <a:xfrm>
            <a:off x="960120" y="4526280"/>
            <a:ext cx="7040880" cy="10325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spcAft>
                <a:spcPts val="800"/>
              </a:spcAft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Storm-time ionospheric response won’t scale cleanly with only solar-wind intensity or only weather intensity.</a:t>
            </a:r>
            <a:endParaRPr lang="en-US" sz="1400" dirty="0"/>
          </a:p>
          <a:p>
            <a:pPr marL="177800" indent="-177800">
              <a:spcAft>
                <a:spcPts val="800"/>
              </a:spcAft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 moderate EM trigger followed by moderate GW forcing inside the window can outperform isolated “strong” drivers.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8458200" y="1463040"/>
            <a:ext cx="3200400" cy="5029200"/>
          </a:xfrm>
          <a:prstGeom prst="roundRect">
            <a:avLst/>
          </a:prstGeom>
          <a:solidFill>
            <a:srgbClr val="0F172A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30" name="Text 28"/>
          <p:cNvSpPr/>
          <p:nvPr/>
        </p:nvSpPr>
        <p:spPr>
          <a:xfrm>
            <a:off x="8732520" y="1737360"/>
            <a:ext cx="26517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Example intuition</a:t>
            </a:r>
            <a:endParaRPr lang="en-US" sz="1800" dirty="0"/>
          </a:p>
        </p:txBody>
      </p:sp>
      <p:sp>
        <p:nvSpPr>
          <p:cNvPr id="31" name="Text 29"/>
          <p:cNvSpPr/>
          <p:nvPr/>
        </p:nvSpPr>
        <p:spPr>
          <a:xfrm>
            <a:off x="8732520" y="2286000"/>
            <a:ext cx="265176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Moderate flare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+ GW 5h later</a:t>
            </a:r>
            <a:endParaRPr lang="en-US" sz="1400" dirty="0"/>
          </a:p>
        </p:txBody>
      </p:sp>
      <p:sp>
        <p:nvSpPr>
          <p:cNvPr id="32" name="Shape 30"/>
          <p:cNvSpPr/>
          <p:nvPr/>
        </p:nvSpPr>
        <p:spPr>
          <a:xfrm>
            <a:off x="8732520" y="3154680"/>
            <a:ext cx="2651760" cy="228600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8732520" y="342900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Amplified</a:t>
            </a:r>
            <a:endParaRPr lang="en-US" sz="1200" dirty="0"/>
          </a:p>
        </p:txBody>
      </p:sp>
      <p:sp>
        <p:nvSpPr>
          <p:cNvPr id="34" name="Text 32"/>
          <p:cNvSpPr/>
          <p:nvPr/>
        </p:nvSpPr>
        <p:spPr>
          <a:xfrm>
            <a:off x="8732520" y="3886200"/>
            <a:ext cx="26517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Strong flare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(no GW)</a:t>
            </a:r>
            <a:endParaRPr lang="en-US" sz="1400" dirty="0"/>
          </a:p>
        </p:txBody>
      </p:sp>
      <p:sp>
        <p:nvSpPr>
          <p:cNvPr id="35" name="Shape 33"/>
          <p:cNvSpPr/>
          <p:nvPr/>
        </p:nvSpPr>
        <p:spPr>
          <a:xfrm>
            <a:off x="8732520" y="4526280"/>
            <a:ext cx="1463040" cy="228600"/>
          </a:xfrm>
          <a:prstGeom prst="rect">
            <a:avLst/>
          </a:prstGeom>
          <a:solidFill>
            <a:srgbClr val="F59E0B"/>
          </a:solidFill>
          <a:ln w="12700">
            <a:solidFill>
              <a:srgbClr val="F59E0B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8732520" y="4828032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Lower net impact</a:t>
            </a:r>
            <a:endParaRPr lang="en-US" sz="1200" dirty="0"/>
          </a:p>
        </p:txBody>
      </p:sp>
      <p:sp>
        <p:nvSpPr>
          <p:cNvPr id="37" name="Shape 35"/>
          <p:cNvSpPr/>
          <p:nvPr/>
        </p:nvSpPr>
        <p:spPr>
          <a:xfrm>
            <a:off x="0" y="6473952"/>
            <a:ext cx="12191695" cy="384048"/>
          </a:xfrm>
          <a:prstGeom prst="rect">
            <a:avLst/>
          </a:prstGeom>
          <a:solidFill>
            <a:srgbClr val="000000">
              <a:alpha val="2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685800" y="6556248"/>
            <a:ext cx="108200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Priming-window framework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685800" y="320040"/>
            <a:ext cx="108200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Model: conditional response operator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820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Replace a simple sum with a solar-history–conditioned coupling coefficient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85800" y="1417320"/>
            <a:ext cx="5669280" cy="507492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960120" y="1691640"/>
            <a:ext cx="5120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Operator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60120" y="2103120"/>
            <a:ext cx="53035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Cascadia Mono" pitchFamily="34" charset="0"/>
                <a:ea typeface="Cascadia Mono" pitchFamily="34" charset="-122"/>
                <a:cs typeface="Cascadia Mono" pitchFamily="34" charset="-120"/>
              </a:rPr>
              <a:t>ΔObservable = EM_term  +  M(t) × GW_term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0120" y="2788920"/>
            <a:ext cx="5120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Memory kernel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960120" y="3063240"/>
            <a:ext cx="53035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Cascadia Mono" pitchFamily="34" charset="0"/>
                <a:ea typeface="Cascadia Mono" pitchFamily="34" charset="-122"/>
                <a:cs typeface="Cascadia Mono" pitchFamily="34" charset="-120"/>
              </a:rPr>
              <a:t>M(t) = 1 + A · exp( −(t − t_EM)/τ )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960120" y="3749040"/>
            <a:ext cx="5394960" cy="1254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spcAft>
                <a:spcPts val="800"/>
              </a:spcAft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 captures conductivity enhancement strength.</a:t>
            </a:r>
            <a:endParaRPr lang="en-US" sz="1400" dirty="0"/>
          </a:p>
          <a:p>
            <a:pPr marL="177800" indent="-177800">
              <a:spcAft>
                <a:spcPts val="800"/>
              </a:spcAft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τ ≈ 4–8 h reflects recombination + plasma transport timescales.</a:t>
            </a:r>
            <a:endParaRPr lang="en-US" sz="1400" dirty="0"/>
          </a:p>
          <a:p>
            <a:pPr marL="177800" indent="-177800">
              <a:spcAft>
                <a:spcPts val="800"/>
              </a:spcAft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M(t) decays back to ~1 as the ionosphere “forgets” the EM event.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6537960" y="1417320"/>
            <a:ext cx="5120640" cy="5074920"/>
          </a:xfrm>
          <a:prstGeom prst="roundRect">
            <a:avLst/>
          </a:prstGeom>
          <a:solidFill>
            <a:srgbClr val="0F172A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12" name="Text 10"/>
          <p:cNvSpPr/>
          <p:nvPr/>
        </p:nvSpPr>
        <p:spPr>
          <a:xfrm>
            <a:off x="6812280" y="1691640"/>
            <a:ext cx="4572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Memory kernel shape (illustrative)</a:t>
            </a:r>
            <a:endParaRPr lang="en-US" sz="1200" dirty="0"/>
          </a:p>
        </p:txBody>
      </p:sp>
      <p:graphicFrame>
        <p:nvGraphicFramePr>
          <p:cNvPr id="13" name="Chart 0" descr=""/>
          <p:cNvGraphicFramePr/>
          <p:nvPr/>
        </p:nvGraphicFramePr>
        <p:xfrm>
          <a:off x="6720840" y="2057400"/>
          <a:ext cx="4754880" cy="416052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14" name="Shape 11"/>
          <p:cNvSpPr/>
          <p:nvPr/>
        </p:nvSpPr>
        <p:spPr>
          <a:xfrm>
            <a:off x="0" y="6473952"/>
            <a:ext cx="12191695" cy="384048"/>
          </a:xfrm>
          <a:prstGeom prst="rect">
            <a:avLst/>
          </a:prstGeom>
          <a:solidFill>
            <a:srgbClr val="000000">
              <a:alpha val="2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85800" y="6556248"/>
            <a:ext cx="108200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Priming-window framework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685800" y="320040"/>
            <a:ext cx="108200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Λ: a dimensionless coupling intensity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820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Three regimes: sub-threshold, linear multiplicative, and amplified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85800" y="1463040"/>
            <a:ext cx="5349240" cy="502920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960120" y="1737360"/>
            <a:ext cx="4800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60120" y="2121408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CBD5E1"/>
                </a:solidFill>
                <a:latin typeface="Cascadia Mono" pitchFamily="34" charset="0"/>
                <a:ea typeface="Cascadia Mono" pitchFamily="34" charset="-122"/>
                <a:cs typeface="Cascadia Mono" pitchFamily="34" charset="-120"/>
              </a:rPr>
              <a:t>Λ = rσ(t) × (E_GW / E₀)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60120" y="2606040"/>
            <a:ext cx="4800600" cy="1254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spcAft>
                <a:spcPts val="800"/>
              </a:spcAft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rσ(t): conductivity enhancement relative to baseline.</a:t>
            </a:r>
            <a:endParaRPr lang="en-US" sz="1400" dirty="0"/>
          </a:p>
          <a:p>
            <a:pPr marL="177800" indent="-177800">
              <a:spcAft>
                <a:spcPts val="800"/>
              </a:spcAft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E_GW: gravity-wave energy (or proxy) at thermospheric entry.</a:t>
            </a:r>
            <a:endParaRPr lang="en-US" sz="1400" dirty="0"/>
          </a:p>
          <a:p>
            <a:pPr marL="177800" indent="-177800">
              <a:spcAft>
                <a:spcPts val="800"/>
              </a:spcAft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E₀: baseline threshold scale for noticeable ionospheric response.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960120" y="4526280"/>
            <a:ext cx="4800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Regimes</a:t>
            </a:r>
            <a:endParaRPr lang="en-US" sz="1800" dirty="0"/>
          </a:p>
        </p:txBody>
      </p:sp>
      <p:sp>
        <p:nvSpPr>
          <p:cNvPr id="10" name="Shape 8"/>
          <p:cNvSpPr/>
          <p:nvPr/>
        </p:nvSpPr>
        <p:spPr>
          <a:xfrm>
            <a:off x="960120" y="4892040"/>
            <a:ext cx="1417320" cy="1417320"/>
          </a:xfrm>
          <a:prstGeom prst="roundRect">
            <a:avLst/>
          </a:prstGeom>
          <a:solidFill>
            <a:srgbClr val="94A3B8">
              <a:alpha val="30000"/>
            </a:srgbClr>
          </a:solidFill>
          <a:ln w="12700">
            <a:solidFill>
              <a:srgbClr val="94A3B8">
                <a:alpha val="9000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60120" y="5084064"/>
            <a:ext cx="141732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Λ &lt; 1</a:t>
            </a:r>
            <a:endParaRPr lang="en-US" sz="1200" dirty="0"/>
          </a:p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Sub-threshold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2560320" y="4892040"/>
            <a:ext cx="1417320" cy="1417320"/>
          </a:xfrm>
          <a:prstGeom prst="roundRect">
            <a:avLst/>
          </a:prstGeom>
          <a:solidFill>
            <a:srgbClr val="22D3EE">
              <a:alpha val="30000"/>
            </a:srgbClr>
          </a:solidFill>
          <a:ln w="12700">
            <a:solidFill>
              <a:srgbClr val="22D3EE">
                <a:alpha val="90000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560320" y="5084064"/>
            <a:ext cx="141732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1–3</a:t>
            </a:r>
            <a:endParaRPr lang="en-US" sz="1200" dirty="0"/>
          </a:p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Linear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4160520" y="4892040"/>
            <a:ext cx="1417320" cy="1417320"/>
          </a:xfrm>
          <a:prstGeom prst="roundRect">
            <a:avLst/>
          </a:prstGeom>
          <a:solidFill>
            <a:srgbClr val="F59E0B">
              <a:alpha val="30000"/>
            </a:srgbClr>
          </a:solidFill>
          <a:ln w="12700">
            <a:solidFill>
              <a:srgbClr val="F59E0B">
                <a:alpha val="90000"/>
              </a:srgbClr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4160520" y="5084064"/>
            <a:ext cx="141732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&gt; 3</a:t>
            </a:r>
            <a:endParaRPr lang="en-US" sz="1200" dirty="0"/>
          </a:p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Amplified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6355080" y="1463040"/>
            <a:ext cx="5303520" cy="5029200"/>
          </a:xfrm>
          <a:prstGeom prst="roundRect">
            <a:avLst/>
          </a:prstGeom>
          <a:solidFill>
            <a:srgbClr val="0F172A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17" name="Text 15"/>
          <p:cNvSpPr/>
          <p:nvPr/>
        </p:nvSpPr>
        <p:spPr>
          <a:xfrm>
            <a:off x="6629400" y="1737360"/>
            <a:ext cx="4754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Response vs Λ (illustrative)</a:t>
            </a:r>
            <a:endParaRPr lang="en-US" sz="1200" dirty="0"/>
          </a:p>
        </p:txBody>
      </p:sp>
      <p:graphicFrame>
        <p:nvGraphicFramePr>
          <p:cNvPr id="18" name="Chart 0" descr=""/>
          <p:cNvGraphicFramePr/>
          <p:nvPr/>
        </p:nvGraphicFramePr>
        <p:xfrm>
          <a:off x="6537960" y="2057400"/>
          <a:ext cx="4937760" cy="416052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19" name="Shape 16"/>
          <p:cNvSpPr/>
          <p:nvPr/>
        </p:nvSpPr>
        <p:spPr>
          <a:xfrm>
            <a:off x="7525512" y="2148840"/>
            <a:ext cx="0" cy="3977640"/>
          </a:xfrm>
          <a:prstGeom prst="line">
            <a:avLst/>
          </a:prstGeom>
          <a:noFill/>
          <a:ln w="12700">
            <a:solidFill>
              <a:srgbClr val="475569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9500616" y="2148840"/>
            <a:ext cx="0" cy="3977640"/>
          </a:xfrm>
          <a:prstGeom prst="line">
            <a:avLst/>
          </a:prstGeom>
          <a:noFill/>
          <a:ln w="12700">
            <a:solidFill>
              <a:srgbClr val="475569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296912" y="5897880"/>
            <a:ext cx="548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Λ=1</a:t>
            </a:r>
            <a:endParaRPr lang="en-US" sz="1000" dirty="0"/>
          </a:p>
        </p:txBody>
      </p:sp>
      <p:sp>
        <p:nvSpPr>
          <p:cNvPr id="22" name="Text 19"/>
          <p:cNvSpPr/>
          <p:nvPr/>
        </p:nvSpPr>
        <p:spPr>
          <a:xfrm>
            <a:off x="9272016" y="5897880"/>
            <a:ext cx="548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Λ=3</a:t>
            </a:r>
            <a:endParaRPr lang="en-US" sz="1000" dirty="0"/>
          </a:p>
        </p:txBody>
      </p:sp>
      <p:sp>
        <p:nvSpPr>
          <p:cNvPr id="23" name="Shape 20"/>
          <p:cNvSpPr/>
          <p:nvPr/>
        </p:nvSpPr>
        <p:spPr>
          <a:xfrm>
            <a:off x="0" y="6473952"/>
            <a:ext cx="12191695" cy="384048"/>
          </a:xfrm>
          <a:prstGeom prst="rect">
            <a:avLst/>
          </a:prstGeom>
          <a:solidFill>
            <a:srgbClr val="000000">
              <a:alpha val="2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685800" y="6556248"/>
            <a:ext cx="108200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Priming-window framework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685800" y="320040"/>
            <a:ext cx="108200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Supporting evidence (component mechanisms)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820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The priming-window effect is a synthesis of separately observed behaviors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85800" y="1508760"/>
            <a:ext cx="3378098" cy="493776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85800" y="1508760"/>
            <a:ext cx="3378098" cy="109728"/>
          </a:xfrm>
          <a:prstGeom prst="rect">
            <a:avLst/>
          </a:prstGeom>
          <a:solidFill>
            <a:srgbClr val="F59E0B"/>
          </a:solidFill>
          <a:ln w="12700">
            <a:solidFill>
              <a:srgbClr val="F59E0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60120" y="1764792"/>
            <a:ext cx="2829458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1) EM → lower-atmosphere impacts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60120" y="2423160"/>
            <a:ext cx="2829458" cy="9372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52400" indent="-1524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High-speed solar-wind streams (HSS) precede precipitation enhancements by ~1 day (epoch analyses).</a:t>
            </a:r>
            <a:endParaRPr lang="en-US" sz="1200" dirty="0"/>
          </a:p>
          <a:p>
            <a:pPr marL="152400" indent="-1524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Suggests multi-timescale coupling and delayed atmospheric responses.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4406798" y="1508760"/>
            <a:ext cx="3378098" cy="493776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4406798" y="1508760"/>
            <a:ext cx="3378098" cy="109728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4681118" y="1764792"/>
            <a:ext cx="2829458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2) Conductivity persistence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681118" y="2423160"/>
            <a:ext cx="2829458" cy="9372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52400" indent="-1524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Flares rapidly enhance conductivity and currents.</a:t>
            </a:r>
            <a:endParaRPr lang="en-US" sz="1200" dirty="0"/>
          </a:p>
          <a:p>
            <a:pPr marL="152400" indent="-1524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Relaxation back to baseline can take hours — enabling a short-lived “memory”.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4681118" y="5760720"/>
            <a:ext cx="2829458" cy="411480"/>
          </a:xfrm>
          <a:prstGeom prst="roundRect">
            <a:avLst/>
          </a:prstGeom>
          <a:solidFill>
            <a:srgbClr val="22D3EE">
              <a:alpha val="22000"/>
            </a:srgbClr>
          </a:solidFill>
          <a:ln w="12700">
            <a:solidFill>
              <a:srgbClr val="22D3EE">
                <a:alpha val="90000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4681118" y="5833872"/>
            <a:ext cx="282945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3–10h memory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8127797" y="1508760"/>
            <a:ext cx="3378098" cy="493776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8127797" y="1508760"/>
            <a:ext cx="3378098" cy="109728"/>
          </a:xfrm>
          <a:prstGeom prst="rect">
            <a:avLst/>
          </a:prstGeom>
          <a:solidFill>
            <a:srgbClr val="34D399"/>
          </a:solidFill>
          <a:ln w="12700">
            <a:solidFill>
              <a:srgbClr val="34D399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402117" y="1764792"/>
            <a:ext cx="2829458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3) GW coupling depends on state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402117" y="2423160"/>
            <a:ext cx="2829458" cy="9372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52400" indent="-1524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GW–ionosphere coupling varies with background collision frequency &amp; conductivity.</a:t>
            </a:r>
            <a:endParaRPr lang="en-US" sz="1200" dirty="0"/>
          </a:p>
          <a:p>
            <a:pPr marL="152400" indent="-1524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Similar wave forcing can produce variable TEC responses under different conditions.</a:t>
            </a:r>
            <a:endParaRPr lang="en-US" sz="1200" dirty="0"/>
          </a:p>
        </p:txBody>
      </p:sp>
      <p:pic>
        <p:nvPicPr>
          <p:cNvPr id="19" name="Image 0" descr="/mnt/data/assets/gravity_waves_nasa.jpg">    </p:cNvPr>
          <p:cNvPicPr>
            <a:picLocks noChangeAspect="1"/>
          </p:cNvPicPr>
          <p:nvPr/>
        </p:nvPicPr>
        <p:blipFill>
          <a:blip r:embed="rId1"/>
          <a:srcRect l="0" r="0" t="29375" b="29375"/>
          <a:stretch/>
        </p:blipFill>
        <p:spPr>
          <a:xfrm>
            <a:off x="960120" y="4800600"/>
            <a:ext cx="2829458" cy="1143000"/>
          </a:xfrm>
          <a:prstGeom prst="rect">
            <a:avLst/>
          </a:prstGeom>
        </p:spPr>
      </p:pic>
      <p:sp>
        <p:nvSpPr>
          <p:cNvPr id="20" name="Text 17"/>
          <p:cNvSpPr/>
          <p:nvPr/>
        </p:nvSpPr>
        <p:spPr>
          <a:xfrm>
            <a:off x="960120" y="6016752"/>
            <a:ext cx="2829458" cy="2011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Gravity-wave cloud bands (example)</a:t>
            </a:r>
            <a:endParaRPr lang="en-US" sz="1000" dirty="0"/>
          </a:p>
        </p:txBody>
      </p:sp>
      <p:pic>
        <p:nvPicPr>
          <p:cNvPr id="21" name="Image 1" descr="/mnt/data/assets/noaa_glotec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0956" y="4800600"/>
            <a:ext cx="1911779" cy="1143000"/>
          </a:xfrm>
          <a:prstGeom prst="rect">
            <a:avLst/>
          </a:prstGeom>
        </p:spPr>
      </p:pic>
      <p:sp>
        <p:nvSpPr>
          <p:cNvPr id="22" name="Text 18"/>
          <p:cNvSpPr/>
          <p:nvPr/>
        </p:nvSpPr>
        <p:spPr>
          <a:xfrm>
            <a:off x="8402117" y="6016752"/>
            <a:ext cx="2829458" cy="2011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Global TEC map (example)</a:t>
            </a:r>
            <a:endParaRPr lang="en-US" sz="1000" dirty="0"/>
          </a:p>
        </p:txBody>
      </p:sp>
      <p:sp>
        <p:nvSpPr>
          <p:cNvPr id="23" name="Shape 19"/>
          <p:cNvSpPr/>
          <p:nvPr/>
        </p:nvSpPr>
        <p:spPr>
          <a:xfrm>
            <a:off x="0" y="6473952"/>
            <a:ext cx="12191695" cy="384048"/>
          </a:xfrm>
          <a:prstGeom prst="rect">
            <a:avLst/>
          </a:prstGeom>
          <a:solidFill>
            <a:srgbClr val="000000">
              <a:alpha val="2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24" name="Text 20"/>
          <p:cNvSpPr/>
          <p:nvPr/>
        </p:nvSpPr>
        <p:spPr>
          <a:xfrm>
            <a:off x="685800" y="6556248"/>
            <a:ext cx="108200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Priming-window framework</a:t>
            </a:r>
            <a:endParaRPr lang="en-US" sz="11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B1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685800" y="320040"/>
            <a:ext cx="108200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Testable predictions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820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 simple stratification by lag-to-EM trigger should expose the effect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85800" y="1463040"/>
            <a:ext cx="5806440" cy="502920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960120" y="1737360"/>
            <a:ext cx="5257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Predictions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60120" y="2148840"/>
            <a:ext cx="5486400" cy="1254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spcAft>
                <a:spcPts val="800"/>
              </a:spcAft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For matched GW energy flux, ΔTEC (and related F-region gradients) should be ~2–4× larger inside the 3–10 h window.</a:t>
            </a:r>
            <a:endParaRPr lang="en-US" sz="1400" dirty="0"/>
          </a:p>
          <a:p>
            <a:pPr marL="177800" indent="-177800">
              <a:spcAft>
                <a:spcPts val="800"/>
              </a:spcAft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Amplification decays roughly exponentially with a 4–8 h time constant.</a:t>
            </a:r>
            <a:endParaRPr lang="en-US" sz="1400" dirty="0"/>
          </a:p>
          <a:p>
            <a:pPr marL="177800" indent="-177800">
              <a:spcAft>
                <a:spcPts val="800"/>
              </a:spcAft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Binning events by Λ should reveal sub-threshold, linear, and amplified regimes.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960120" y="5257800"/>
            <a:ext cx="5486400" cy="1051560"/>
          </a:xfrm>
          <a:prstGeom prst="roundRect">
            <a:avLst/>
          </a:prstGeom>
          <a:solidFill>
            <a:srgbClr val="22D3EE">
              <a:alpha val="18000"/>
            </a:srgbClr>
          </a:solidFill>
          <a:ln w="12700">
            <a:solidFill>
              <a:srgbClr val="22D3EE">
                <a:alpha val="80000"/>
              </a:srgbClr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97280" y="5422392"/>
            <a:ext cx="521208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Key observable: superposed-epoch ΔTEC</a:t>
            </a:r>
            <a:endParaRPr lang="en-US" sz="1400" dirty="0"/>
          </a:p>
          <a:p>
            <a:pPr indent="0" marL="0">
              <a:buNone/>
            </a:pPr>
            <a:r>
              <a:rPr lang="en-US" sz="14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stratified by lag (t_GW − t_EM)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6720840" y="1463040"/>
            <a:ext cx="4937760" cy="5029200"/>
          </a:xfrm>
          <a:prstGeom prst="roundRect">
            <a:avLst/>
          </a:prstGeom>
          <a:solidFill>
            <a:srgbClr val="0F172A"/>
          </a:solidFill>
          <a:ln w="12700">
            <a:solidFill>
              <a:srgbClr val="1E293B"/>
            </a:solidFill>
            <a:prstDash val="solid"/>
          </a:ln>
          <a:effectLst>
            <a:outerShdw sx="100000" sy="100000" kx="0" ky="0" algn="bl" rotWithShape="0" blurRad="38100" dist="25400" dir="2700000">
              <a:srgbClr val="000000">
                <a:alpha val="25000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6995160" y="1737360"/>
            <a:ext cx="4389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Minimal analysis pipeline</a:t>
            </a:r>
            <a:endParaRPr lang="en-US" sz="1800" dirty="0"/>
          </a:p>
        </p:txBody>
      </p:sp>
      <p:sp>
        <p:nvSpPr>
          <p:cNvPr id="12" name="Shape 10"/>
          <p:cNvSpPr/>
          <p:nvPr/>
        </p:nvSpPr>
        <p:spPr>
          <a:xfrm>
            <a:off x="6995160" y="2148840"/>
            <a:ext cx="4389120" cy="685800"/>
          </a:xfrm>
          <a:prstGeom prst="roundRect">
            <a:avLst/>
          </a:prstGeom>
          <a:solidFill>
            <a:srgbClr val="0B1228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178040" y="2258568"/>
            <a:ext cx="40233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1. Detect EM triggers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7178040" y="2496312"/>
            <a:ext cx="40233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GOES X-ray flares; HSS arrival lists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10881360" y="2761488"/>
            <a:ext cx="320040" cy="320040"/>
          </a:xfrm>
          <a:prstGeom prst="downArrow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995160" y="2971800"/>
            <a:ext cx="4389120" cy="685800"/>
          </a:xfrm>
          <a:prstGeom prst="roundRect">
            <a:avLst/>
          </a:prstGeom>
          <a:solidFill>
            <a:srgbClr val="0B1228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178040" y="3081528"/>
            <a:ext cx="40233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2. Estimate rσ(t)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7178040" y="3319272"/>
            <a:ext cx="40233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conductivity / current proxies; E-field records</a:t>
            </a:r>
            <a:endParaRPr lang="en-US" sz="1100" dirty="0"/>
          </a:p>
        </p:txBody>
      </p:sp>
      <p:sp>
        <p:nvSpPr>
          <p:cNvPr id="19" name="Shape 17"/>
          <p:cNvSpPr/>
          <p:nvPr/>
        </p:nvSpPr>
        <p:spPr>
          <a:xfrm>
            <a:off x="10881360" y="3584448"/>
            <a:ext cx="320040" cy="320040"/>
          </a:xfrm>
          <a:prstGeom prst="downArrow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995160" y="3794760"/>
            <a:ext cx="4389120" cy="685800"/>
          </a:xfrm>
          <a:prstGeom prst="roundRect">
            <a:avLst/>
          </a:prstGeom>
          <a:solidFill>
            <a:srgbClr val="0B1228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78040" y="3904488"/>
            <a:ext cx="40233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3. Detect GW forcing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7178040" y="4142232"/>
            <a:ext cx="40233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ERA5 GW proxies; convection/SCAPE; wave packets</a:t>
            </a:r>
            <a:endParaRPr lang="en-US" sz="1100" dirty="0"/>
          </a:p>
        </p:txBody>
      </p:sp>
      <p:sp>
        <p:nvSpPr>
          <p:cNvPr id="23" name="Shape 21"/>
          <p:cNvSpPr/>
          <p:nvPr/>
        </p:nvSpPr>
        <p:spPr>
          <a:xfrm>
            <a:off x="10881360" y="4407408"/>
            <a:ext cx="320040" cy="320040"/>
          </a:xfrm>
          <a:prstGeom prst="downArrow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6995160" y="4617720"/>
            <a:ext cx="4389120" cy="685800"/>
          </a:xfrm>
          <a:prstGeom prst="roundRect">
            <a:avLst/>
          </a:prstGeom>
          <a:solidFill>
            <a:srgbClr val="0B1228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7178040" y="4727448"/>
            <a:ext cx="40233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4. Measure response</a:t>
            </a:r>
            <a:endParaRPr lang="en-US" sz="1200" dirty="0"/>
          </a:p>
        </p:txBody>
      </p:sp>
      <p:sp>
        <p:nvSpPr>
          <p:cNvPr id="26" name="Text 24"/>
          <p:cNvSpPr/>
          <p:nvPr/>
        </p:nvSpPr>
        <p:spPr>
          <a:xfrm>
            <a:off x="7178040" y="4965192"/>
            <a:ext cx="40233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GNSS TEC; ionosondes; magnetometers</a:t>
            </a:r>
            <a:endParaRPr lang="en-US" sz="1100" dirty="0"/>
          </a:p>
        </p:txBody>
      </p:sp>
      <p:sp>
        <p:nvSpPr>
          <p:cNvPr id="27" name="Shape 25"/>
          <p:cNvSpPr/>
          <p:nvPr/>
        </p:nvSpPr>
        <p:spPr>
          <a:xfrm>
            <a:off x="10881360" y="5230368"/>
            <a:ext cx="320040" cy="320040"/>
          </a:xfrm>
          <a:prstGeom prst="downArrow">
            <a:avLst/>
          </a:prstGeom>
          <a:solidFill>
            <a:srgbClr val="22D3EE"/>
          </a:solidFill>
          <a:ln w="12700">
            <a:solidFill>
              <a:srgbClr val="22D3EE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6995160" y="5440680"/>
            <a:ext cx="4389120" cy="685800"/>
          </a:xfrm>
          <a:prstGeom prst="roundRect">
            <a:avLst/>
          </a:prstGeom>
          <a:solidFill>
            <a:srgbClr val="0B1228"/>
          </a:solidFill>
          <a:ln w="12700">
            <a:solidFill>
              <a:srgbClr val="223055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7178040" y="5550408"/>
            <a:ext cx="40233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5. Bin by lag &amp; Λ</a:t>
            </a:r>
            <a:endParaRPr lang="en-US" sz="1200" dirty="0"/>
          </a:p>
        </p:txBody>
      </p:sp>
      <p:sp>
        <p:nvSpPr>
          <p:cNvPr id="30" name="Text 28"/>
          <p:cNvSpPr/>
          <p:nvPr/>
        </p:nvSpPr>
        <p:spPr>
          <a:xfrm>
            <a:off x="7178040" y="5788152"/>
            <a:ext cx="40233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compare composites: inside vs outside window</a:t>
            </a:r>
            <a:endParaRPr lang="en-US" sz="1100" dirty="0"/>
          </a:p>
        </p:txBody>
      </p:sp>
      <p:sp>
        <p:nvSpPr>
          <p:cNvPr id="31" name="Shape 29"/>
          <p:cNvSpPr/>
          <p:nvPr/>
        </p:nvSpPr>
        <p:spPr>
          <a:xfrm>
            <a:off x="0" y="6473952"/>
            <a:ext cx="12191695" cy="384048"/>
          </a:xfrm>
          <a:prstGeom prst="rect">
            <a:avLst/>
          </a:prstGeom>
          <a:solidFill>
            <a:srgbClr val="000000">
              <a:alpha val="2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685800" y="6556248"/>
            <a:ext cx="108200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Priming-window framework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Generated with GPT-5.2</dc:creator>
  <cp:lastModifiedBy>Generated with GPT-5.2</cp:lastModifiedBy>
  <cp:revision>1</cp:revision>
  <dcterms:created xsi:type="dcterms:W3CDTF">2026-02-28T00:40:52Z</dcterms:created>
  <dcterms:modified xsi:type="dcterms:W3CDTF">2026-02-28T00:40:52Z</dcterms:modified>
</cp:coreProperties>
</file>